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0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2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4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0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9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8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0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2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4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gif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image" Target="../media/image25.gif"/><Relationship Id="rId4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775" y="1588544"/>
            <a:ext cx="7256971" cy="1790700"/>
          </a:xfrm>
        </p:spPr>
        <p:txBody>
          <a:bodyPr/>
          <a:lstStyle/>
          <a:p>
            <a:r>
              <a:rPr lang="en-US" dirty="0">
                <a:cs typeface="Calibri Light"/>
              </a:rPr>
              <a:t>CH2200 Quantum Mechanics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997" y="4257091"/>
            <a:ext cx="8743626" cy="1655762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3000" dirty="0">
                <a:cs typeface="Calibri"/>
              </a:rPr>
              <a:t>Lecture 4: Rotational Motion and Angular Momentum</a:t>
            </a:r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90490"/>
            <a:ext cx="2552072" cy="6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638029" cy="4378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Translational kinetic energy is given by: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By analogy, rotational kinetic energy is given by: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How do we treat rotational motion quantum mechanically?</a:t>
            </a: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Rotational Kinetic Energy</a:t>
            </a:r>
            <a:endParaRPr lang="en-US"/>
          </a:p>
        </p:txBody>
      </p:sp>
      <p:pic>
        <p:nvPicPr>
          <p:cNvPr id="3" name="Picture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E8129FF2-D896-48A9-8B2B-DA0935B7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977" y="2097982"/>
            <a:ext cx="3427708" cy="905560"/>
          </a:xfrm>
          <a:prstGeom prst="rect">
            <a:avLst/>
          </a:prstGeom>
        </p:spPr>
      </p:pic>
      <p:pic>
        <p:nvPicPr>
          <p:cNvPr id="5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13D1E26-6927-40CC-8162-75CF11FBE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896" y="3839324"/>
            <a:ext cx="37242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2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638029" cy="4378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Consider this model – a particle confined to a 2D ring.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The radius is fixed as the particle is </a:t>
            </a:r>
            <a:br>
              <a:rPr lang="en-US" dirty="0"/>
            </a:br>
            <a:r>
              <a:rPr lang="en-US" sz="2800">
                <a:cs typeface="Calibri"/>
              </a:rPr>
              <a:t>confined to the ring. 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The ring lies in the XY plane.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We don't have any potential</a:t>
            </a:r>
            <a:br>
              <a:rPr lang="en-US" sz="2800" dirty="0">
                <a:cs typeface="Calibri"/>
              </a:rPr>
            </a:br>
            <a:r>
              <a:rPr lang="en-US" sz="2800">
                <a:cs typeface="Calibri"/>
              </a:rPr>
              <a:t>energy to worry about, so</a:t>
            </a:r>
            <a:br>
              <a:rPr lang="en-US" sz="2800" dirty="0">
                <a:cs typeface="Calibri"/>
              </a:rPr>
            </a:br>
            <a:r>
              <a:rPr lang="en-US" sz="2800">
                <a:cs typeface="Calibri"/>
              </a:rPr>
              <a:t>what is the </a:t>
            </a:r>
            <a:r>
              <a:rPr lang="en-US" sz="2800" i="1">
                <a:cs typeface="Calibri"/>
              </a:rPr>
              <a:t>kinetic energy</a:t>
            </a:r>
            <a:r>
              <a:rPr lang="en-US" sz="2800">
                <a:cs typeface="Calibri"/>
              </a:rPr>
              <a:t>?</a:t>
            </a: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Particle on a Ring</a:t>
            </a:r>
            <a:endParaRPr lang="en-US"/>
          </a:p>
        </p:txBody>
      </p:sp>
      <p:pic>
        <p:nvPicPr>
          <p:cNvPr id="2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E70F9D9-58B0-4CF3-8B97-3E63D96C9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57" y="2378518"/>
            <a:ext cx="3724759" cy="398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6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638029" cy="39472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If the particle was free to move linearly along x, we could define the Hamiltonian as: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How does this change for rotations? Swap m for I, and note that we rotate around an angle ϕ, not a distance x.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It's as easy as that! Our Schrödinger Equation therefore:</a:t>
            </a: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Particle on a Ring</a:t>
            </a:r>
            <a:endParaRPr lang="en-US"/>
          </a:p>
        </p:txBody>
      </p:sp>
      <p:pic>
        <p:nvPicPr>
          <p:cNvPr id="3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F387A5E0-0F0E-4039-822B-842F2042C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468" y="2499703"/>
            <a:ext cx="2110354" cy="760798"/>
          </a:xfrm>
          <a:prstGeom prst="rect">
            <a:avLst/>
          </a:prstGeom>
        </p:spPr>
      </p:pic>
      <p:pic>
        <p:nvPicPr>
          <p:cNvPr id="6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5859083-02BA-4110-987F-96CAC6C83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467" y="4191071"/>
            <a:ext cx="2110354" cy="878095"/>
          </a:xfrm>
          <a:prstGeom prst="rect">
            <a:avLst/>
          </a:prstGeom>
        </p:spPr>
      </p:pic>
      <p:pic>
        <p:nvPicPr>
          <p:cNvPr id="8" name="Picture 11" descr="A drawing of a person&#10;&#10;Description generated with high confidence">
            <a:extLst>
              <a:ext uri="{FF2B5EF4-FFF2-40B4-BE49-F238E27FC236}">
                <a16:creationId xmlns:a16="http://schemas.microsoft.com/office/drawing/2014/main" id="{6D612E37-C6F0-49A2-956E-B05C49C95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382" y="5664104"/>
            <a:ext cx="3595607" cy="99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4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638029" cy="56707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Solving this equation is also a bit complex. The solutions are..</a:t>
            </a:r>
            <a:endParaRPr lang="en-US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We have a new quantum number,</a:t>
            </a:r>
            <a:r>
              <a:rPr lang="en-US" sz="2800" dirty="0">
                <a:cs typeface="Calibri"/>
              </a:rPr>
              <a:t> 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You can see that           must correspond to angular momentum somehow.</a:t>
            </a:r>
            <a:r>
              <a:rPr lang="en-US" sz="2800" dirty="0">
                <a:cs typeface="Calibri"/>
              </a:rPr>
              <a:t> </a:t>
            </a:r>
            <a:endParaRPr lang="en-US"/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No quantisation yet (can have any        we like!) – need </a:t>
            </a:r>
            <a:r>
              <a:rPr lang="en-US" sz="2800" b="1">
                <a:cs typeface="Calibri"/>
              </a:rPr>
              <a:t>boundary conditions.</a:t>
            </a:r>
            <a:endParaRPr lang="en-US" sz="2800" b="1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Particle on a Ring</a:t>
            </a:r>
            <a:endParaRPr lang="en-US" sz="3000" dirty="0">
              <a:cs typeface="Calibri"/>
            </a:endParaRPr>
          </a:p>
        </p:txBody>
      </p:sp>
      <p:pic>
        <p:nvPicPr>
          <p:cNvPr id="2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3034550D-6A68-4D17-AF39-FDC77B8AC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83" y="2125464"/>
            <a:ext cx="2743200" cy="928089"/>
          </a:xfrm>
          <a:prstGeom prst="rect">
            <a:avLst/>
          </a:prstGeom>
        </p:spPr>
      </p:pic>
      <p:pic>
        <p:nvPicPr>
          <p:cNvPr id="7" name="Picture 11" descr="A drawing of a person&#10;&#10;Description generated with high confidence">
            <a:extLst>
              <a:ext uri="{FF2B5EF4-FFF2-40B4-BE49-F238E27FC236}">
                <a16:creationId xmlns:a16="http://schemas.microsoft.com/office/drawing/2014/main" id="{8AEB7979-6BB6-47D2-9FDE-AFB196DB9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736" y="2075158"/>
            <a:ext cx="2619375" cy="1028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ACD9A05-51C0-4011-BA62-917BCF27D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06" y="4210535"/>
            <a:ext cx="674338" cy="348389"/>
          </a:xfrm>
          <a:prstGeom prst="rect">
            <a:avLst/>
          </a:prstGeom>
        </p:spPr>
      </p:pic>
      <p:pic>
        <p:nvPicPr>
          <p:cNvPr id="15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4C65535B-99FF-4395-B185-2F8729252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044" y="3445870"/>
            <a:ext cx="485775" cy="276225"/>
          </a:xfrm>
          <a:prstGeom prst="rect">
            <a:avLst/>
          </a:prstGeom>
        </p:spPr>
      </p:pic>
      <p:pic>
        <p:nvPicPr>
          <p:cNvPr id="17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9EC21D81-B03A-4AC7-A2F7-6BDBDFC40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34" y="5576886"/>
            <a:ext cx="4857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638029" cy="52398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In previous cases, our boundary conditions arose because we had to make our wavefunction </a:t>
            </a:r>
            <a:r>
              <a:rPr lang="en-US" sz="2800" i="1">
                <a:cs typeface="Calibri"/>
              </a:rPr>
              <a:t>continuous.</a:t>
            </a:r>
            <a:endParaRPr lang="en-US" sz="2800" i="1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i="1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For a particle on a ring, need to make sure our wavefunction is </a:t>
            </a:r>
            <a:r>
              <a:rPr lang="en-US" sz="2800" b="1" dirty="0">
                <a:cs typeface="Calibri"/>
              </a:rPr>
              <a:t>single-valued</a:t>
            </a:r>
            <a:r>
              <a:rPr lang="en-US" sz="2800" dirty="0">
                <a:cs typeface="Calibri"/>
              </a:rPr>
              <a:t>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Solution – the </a:t>
            </a:r>
            <a:r>
              <a:rPr lang="en-US" sz="2800" b="1">
                <a:cs typeface="Calibri"/>
              </a:rPr>
              <a:t>cyclic boundary condition.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The Cyclic Boundary Condition</a:t>
            </a:r>
          </a:p>
        </p:txBody>
      </p:sp>
      <p:pic>
        <p:nvPicPr>
          <p:cNvPr id="3" name="Picture 4" descr="A picture containing athletic game, sport, basketball&#10;&#10;Description generated with very high confidence">
            <a:extLst>
              <a:ext uri="{FF2B5EF4-FFF2-40B4-BE49-F238E27FC236}">
                <a16:creationId xmlns:a16="http://schemas.microsoft.com/office/drawing/2014/main" id="{ADB76AA3-A2EC-47BE-934F-F9F92963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011" y="3793547"/>
            <a:ext cx="5791199" cy="1569820"/>
          </a:xfrm>
          <a:prstGeom prst="rect">
            <a:avLst/>
          </a:prstGeom>
        </p:spPr>
      </p:pic>
      <p:pic>
        <p:nvPicPr>
          <p:cNvPr id="6" name="Picture 7" descr="A picture containing furniture, table&#10;&#10;Description generated with high confidence">
            <a:extLst>
              <a:ext uri="{FF2B5EF4-FFF2-40B4-BE49-F238E27FC236}">
                <a16:creationId xmlns:a16="http://schemas.microsoft.com/office/drawing/2014/main" id="{38040069-4C55-406A-B41D-8257D3A7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80" y="6011524"/>
            <a:ext cx="4512589" cy="5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521792" cy="7394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Applying the boundary condition tells us that:</a:t>
            </a:r>
            <a:endParaRPr lang="en-US" sz="2800" i="1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Must be an integer, but can be positive or negative (different signs = different directions of rotation).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So are allowed energies are: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Quantised Rotation!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Quantised Rotational Energy</a:t>
            </a:r>
            <a:endParaRPr lang="en-US" sz="3000" dirty="0">
              <a:cs typeface="Calibri"/>
            </a:endParaRPr>
          </a:p>
        </p:txBody>
      </p:sp>
      <p:pic>
        <p:nvPicPr>
          <p:cNvPr id="2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CEF15A1-C052-4002-9CD5-8E6FA218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333" y="2077179"/>
            <a:ext cx="3905572" cy="391810"/>
          </a:xfrm>
          <a:prstGeom prst="rect">
            <a:avLst/>
          </a:prstGeom>
        </p:spPr>
      </p:pic>
      <p:pic>
        <p:nvPicPr>
          <p:cNvPr id="7" name="Picture 7" descr="A drawing of a person&#10;&#10;Description generated with high confidence">
            <a:extLst>
              <a:ext uri="{FF2B5EF4-FFF2-40B4-BE49-F238E27FC236}">
                <a16:creationId xmlns:a16="http://schemas.microsoft.com/office/drawing/2014/main" id="{66A87324-B2E3-4011-B7DB-394556FC5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621" y="4392797"/>
            <a:ext cx="3272725" cy="784607"/>
          </a:xfrm>
          <a:prstGeom prst="rect">
            <a:avLst/>
          </a:prstGeom>
        </p:spPr>
      </p:pic>
      <p:pic>
        <p:nvPicPr>
          <p:cNvPr id="12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DBD0A5C3-6BE3-4585-BFCE-476694056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620" y="4647313"/>
            <a:ext cx="3737674" cy="3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30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521792" cy="69634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How do we physically interpret         ?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It must be related to angular momentum.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Remember our drawing earlier.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Clear that      is the angular momentum</a:t>
            </a:r>
            <a:br>
              <a:rPr lang="en-US" dirty="0"/>
            </a:br>
            <a:r>
              <a:rPr lang="en-US" sz="2800">
                <a:cs typeface="Calibri"/>
              </a:rPr>
              <a:t>along the rotation (z) axis!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The Meaning of </a:t>
            </a:r>
            <a:endParaRPr lang="en-US"/>
          </a:p>
        </p:txBody>
      </p:sp>
      <p:pic>
        <p:nvPicPr>
          <p:cNvPr id="3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027F92F7-C998-4266-BE27-BB3B6894F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15" y="501192"/>
            <a:ext cx="434114" cy="250395"/>
          </a:xfrm>
          <a:prstGeom prst="rect">
            <a:avLst/>
          </a:prstGeom>
        </p:spPr>
      </p:pic>
      <p:pic>
        <p:nvPicPr>
          <p:cNvPr id="6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FE50C667-6D95-4BFA-B0DE-C287BE35D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56" y="1741056"/>
            <a:ext cx="485775" cy="276225"/>
          </a:xfrm>
          <a:prstGeom prst="rect">
            <a:avLst/>
          </a:prstGeom>
        </p:spPr>
      </p:pic>
      <p:pic>
        <p:nvPicPr>
          <p:cNvPr id="1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FE3F952-82AF-4766-A765-378879D1B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992" y="3024281"/>
            <a:ext cx="3582692" cy="3831608"/>
          </a:xfrm>
          <a:prstGeom prst="rect">
            <a:avLst/>
          </a:prstGeom>
        </p:spPr>
      </p:pic>
      <p:pic>
        <p:nvPicPr>
          <p:cNvPr id="15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60A82253-243F-4D26-9806-8BB327D4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94" y="4337021"/>
            <a:ext cx="343708" cy="1987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C9AB01-D021-4C36-A94B-1A2157961A5B}"/>
              </a:ext>
            </a:extLst>
          </p:cNvPr>
          <p:cNvCxnSpPr/>
          <p:nvPr/>
        </p:nvCxnSpPr>
        <p:spPr>
          <a:xfrm flipH="1" flipV="1">
            <a:off x="6792918" y="3343760"/>
            <a:ext cx="28413" cy="18752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D0074E32-4A64-42F1-B47B-A7A20645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315" y="4014141"/>
            <a:ext cx="4857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9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521792" cy="7394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We have met the quantities </a:t>
            </a:r>
            <a:r>
              <a:rPr lang="en-US" sz="2800" i="1">
                <a:cs typeface="Calibri"/>
              </a:rPr>
              <a:t>angular velocity</a:t>
            </a:r>
            <a:r>
              <a:rPr lang="en-US" sz="2800">
                <a:cs typeface="Calibri"/>
              </a:rPr>
              <a:t>, </a:t>
            </a:r>
            <a:r>
              <a:rPr lang="en-US" sz="2800" i="1">
                <a:cs typeface="Calibri"/>
              </a:rPr>
              <a:t>moment of inertia</a:t>
            </a:r>
            <a:r>
              <a:rPr lang="en-US" sz="2800">
                <a:cs typeface="Calibri"/>
              </a:rPr>
              <a:t>, and </a:t>
            </a:r>
            <a:r>
              <a:rPr lang="en-US" sz="2800" i="1">
                <a:cs typeface="Calibri"/>
              </a:rPr>
              <a:t>angular momentum</a:t>
            </a:r>
            <a:r>
              <a:rPr lang="en-US" sz="2800">
                <a:cs typeface="Calibri"/>
              </a:rPr>
              <a:t>.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We can construct the Schrödinger Equation for 2D rotation - a particle on a ring.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We apply the </a:t>
            </a:r>
            <a:r>
              <a:rPr lang="en-US" sz="2800" b="1">
                <a:cs typeface="Calibri"/>
              </a:rPr>
              <a:t>cyclic boundary condition</a:t>
            </a:r>
            <a:r>
              <a:rPr lang="en-US" sz="2800">
                <a:cs typeface="Calibri"/>
              </a:rPr>
              <a:t>, and meet the first </a:t>
            </a:r>
            <a:r>
              <a:rPr lang="en-US" sz="2800" b="1">
                <a:cs typeface="Calibri"/>
              </a:rPr>
              <a:t>rotational quantum number</a:t>
            </a:r>
            <a:r>
              <a:rPr lang="en-US" sz="2800" dirty="0">
                <a:cs typeface="Calibri"/>
              </a:rPr>
              <a:t> </a:t>
            </a:r>
            <a:r>
              <a:rPr lang="en-US" sz="2800">
                <a:cs typeface="Calibri"/>
              </a:rPr>
              <a:t>- 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Rotations – Summary so far</a:t>
            </a:r>
            <a:endParaRPr lang="en-US"/>
          </a:p>
        </p:txBody>
      </p:sp>
      <p:pic>
        <p:nvPicPr>
          <p:cNvPr id="2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B15FF2F2-D403-4434-9366-46F214AB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297" y="5189428"/>
            <a:ext cx="343708" cy="198734"/>
          </a:xfrm>
          <a:prstGeom prst="rect">
            <a:avLst/>
          </a:prstGeom>
        </p:spPr>
      </p:pic>
      <p:pic>
        <p:nvPicPr>
          <p:cNvPr id="5" name="Picture 11" descr="A drawing of a person&#10;&#10;Description generated with high confidence">
            <a:extLst>
              <a:ext uri="{FF2B5EF4-FFF2-40B4-BE49-F238E27FC236}">
                <a16:creationId xmlns:a16="http://schemas.microsoft.com/office/drawing/2014/main" id="{8EC8770E-4395-42C2-8DED-CE71455EA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195" y="3507256"/>
            <a:ext cx="3595607" cy="992943"/>
          </a:xfrm>
          <a:prstGeom prst="rect">
            <a:avLst/>
          </a:prstGeom>
        </p:spPr>
      </p:pic>
      <p:pic>
        <p:nvPicPr>
          <p:cNvPr id="7" name="Picture 7" descr="A drawing of a person&#10;&#10;Description generated with high confidence">
            <a:extLst>
              <a:ext uri="{FF2B5EF4-FFF2-40B4-BE49-F238E27FC236}">
                <a16:creationId xmlns:a16="http://schemas.microsoft.com/office/drawing/2014/main" id="{AA4DC3F3-B99B-475D-9E34-60F148D84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84" y="5671407"/>
            <a:ext cx="3272725" cy="784607"/>
          </a:xfrm>
          <a:prstGeom prst="rect">
            <a:avLst/>
          </a:prstGeom>
        </p:spPr>
      </p:pic>
      <p:pic>
        <p:nvPicPr>
          <p:cNvPr id="8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D69619D-CC46-47ED-8288-D35FCB3D5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383" y="5925923"/>
            <a:ext cx="3737674" cy="3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88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521792" cy="4378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We consider rotation in 3D – </a:t>
            </a:r>
            <a:r>
              <a:rPr lang="en-US" sz="2800" b="1">
                <a:cs typeface="Calibri"/>
              </a:rPr>
              <a:t>particle on a sphere – </a:t>
            </a:r>
            <a:r>
              <a:rPr lang="en-US" sz="2800">
                <a:cs typeface="Calibri"/>
              </a:rPr>
              <a:t>and angular momentum in more detail!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Next Lecture</a:t>
            </a:r>
            <a:endParaRPr lang="en-US"/>
          </a:p>
        </p:txBody>
      </p:sp>
      <p:pic>
        <p:nvPicPr>
          <p:cNvPr id="3" name="Picture 5" descr="A picture containing green, indoor, sitting&#10;&#10;Description generated with very high confidence">
            <a:extLst>
              <a:ext uri="{FF2B5EF4-FFF2-40B4-BE49-F238E27FC236}">
                <a16:creationId xmlns:a16="http://schemas.microsoft.com/office/drawing/2014/main" id="{A441B5FE-4F46-4811-862A-4ECE6A44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96" y="2950240"/>
            <a:ext cx="2743200" cy="2946469"/>
          </a:xfrm>
          <a:prstGeom prst="rect">
            <a:avLst/>
          </a:prstGeom>
        </p:spPr>
      </p:pic>
      <p:pic>
        <p:nvPicPr>
          <p:cNvPr id="13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332092-E6DE-4570-8063-F48BB9ED2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37" y="3460797"/>
            <a:ext cx="5158352" cy="21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1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250572" cy="4378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We tackled the </a:t>
            </a:r>
            <a:r>
              <a:rPr lang="en-US" sz="2800" i="1" dirty="0">
                <a:cs typeface="Calibri"/>
              </a:rPr>
              <a:t>harmonic oscillator</a:t>
            </a:r>
            <a:r>
              <a:rPr lang="en-US" sz="2800" dirty="0">
                <a:cs typeface="Calibri"/>
              </a:rPr>
              <a:t> problem. This was similar to the </a:t>
            </a:r>
            <a:r>
              <a:rPr lang="en-US" sz="2800" i="1" dirty="0">
                <a:cs typeface="Calibri"/>
              </a:rPr>
              <a:t>particle in a box</a:t>
            </a:r>
            <a:r>
              <a:rPr lang="en-US" sz="2800" dirty="0">
                <a:cs typeface="Calibri"/>
              </a:rPr>
              <a:t> problem, but with a different potential energy. 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Now we will move onto a different kind of motion entirely – </a:t>
            </a:r>
            <a:r>
              <a:rPr lang="en-US" sz="2800" b="1" dirty="0">
                <a:cs typeface="Calibri"/>
              </a:rPr>
              <a:t>rotational motion</a:t>
            </a:r>
            <a:r>
              <a:rPr lang="en-US" sz="2800" dirty="0">
                <a:cs typeface="Calibri"/>
              </a:rPr>
              <a:t>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This requires that we understand things like </a:t>
            </a:r>
            <a:r>
              <a:rPr lang="en-US" sz="2800" b="1" dirty="0">
                <a:cs typeface="Calibri"/>
              </a:rPr>
              <a:t>angular momentum.</a:t>
            </a:r>
            <a:r>
              <a:rPr lang="en-US" sz="2800" dirty="0">
                <a:cs typeface="Calibri"/>
              </a:rPr>
              <a:t> Buckle up!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/>
              <a:t>Last Lecture</a:t>
            </a:r>
            <a:endParaRPr lang="en-US" dirty="0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9031CC9-6304-42F1-94D1-B123433F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349" y="5088119"/>
            <a:ext cx="4150963" cy="17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8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250572" cy="61016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We can treat </a:t>
            </a:r>
            <a:r>
              <a:rPr lang="en-US" sz="2800" i="1" dirty="0">
                <a:cs typeface="Calibri"/>
              </a:rPr>
              <a:t>rotational motion</a:t>
            </a:r>
            <a:r>
              <a:rPr lang="en-US" sz="2800" dirty="0">
                <a:cs typeface="Calibri"/>
              </a:rPr>
              <a:t> as analogous to </a:t>
            </a:r>
            <a:r>
              <a:rPr lang="en-US" sz="2800" i="1" dirty="0">
                <a:cs typeface="Calibri"/>
              </a:rPr>
              <a:t>translational motion</a:t>
            </a:r>
            <a:r>
              <a:rPr lang="en-US" sz="2800" dirty="0">
                <a:cs typeface="Calibri"/>
              </a:rPr>
              <a:t>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Familiar quantities like mass, velocity, momentum, and kinetic energy all have rotational analogues!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We will explore these in more detail.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/>
              <a:t>Classical Rotational Motion</a:t>
            </a:r>
            <a:endParaRPr lang="en-US" dirty="0"/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60FF61D-8C79-4227-A9D4-5A9F2CAF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05" y="3840673"/>
            <a:ext cx="7768975" cy="19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8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250572" cy="48090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Linear velocity is simply defined as the distance travelled per unit time (normally seconds).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Angular velocity is defined as the </a:t>
            </a:r>
            <a:r>
              <a:rPr lang="en-US" sz="2800" i="1" dirty="0">
                <a:cs typeface="Calibri"/>
              </a:rPr>
              <a:t>angle swept out</a:t>
            </a:r>
            <a:r>
              <a:rPr lang="en-US" sz="2800" dirty="0">
                <a:cs typeface="Calibri"/>
              </a:rPr>
              <a:t> per unit time. It is given the </a:t>
            </a:r>
            <a:r>
              <a:rPr lang="en-US" sz="2800">
                <a:cs typeface="Calibri"/>
              </a:rPr>
              <a:t>symbol ω.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i="1">
                <a:cs typeface="Calibri"/>
              </a:rPr>
              <a:t>High angular velocity</a:t>
            </a:r>
            <a:r>
              <a:rPr lang="en-US" sz="2800">
                <a:cs typeface="Calibri"/>
              </a:rPr>
              <a:t> means that</a:t>
            </a:r>
            <a:br>
              <a:rPr lang="en-US" sz="2800" dirty="0">
                <a:cs typeface="Calibri"/>
              </a:rPr>
            </a:br>
            <a:r>
              <a:rPr lang="en-US" sz="2800">
                <a:cs typeface="Calibri"/>
              </a:rPr>
              <a:t>the potato spins faster!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cs typeface="Calibri"/>
              </a:rPr>
              <a:t>Angular Velocity</a:t>
            </a:r>
          </a:p>
        </p:txBody>
      </p:sp>
      <p:pic>
        <p:nvPicPr>
          <p:cNvPr id="2" name="Picture 2" descr="A picture containing black&#10;&#10;Description generated with very high confidence">
            <a:extLst>
              <a:ext uri="{FF2B5EF4-FFF2-40B4-BE49-F238E27FC236}">
                <a16:creationId xmlns:a16="http://schemas.microsoft.com/office/drawing/2014/main" id="{582F089B-8A90-4AC0-ABE1-5B9C24D4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264" y="393011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7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250572" cy="52398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 b="1">
                <a:cs typeface="Calibri"/>
              </a:rPr>
              <a:t>Mass</a:t>
            </a:r>
            <a:r>
              <a:rPr lang="en-US" sz="2800">
                <a:cs typeface="Calibri"/>
              </a:rPr>
              <a:t> is how much something will </a:t>
            </a:r>
            <a:r>
              <a:rPr lang="en-US" sz="2800" i="1">
                <a:cs typeface="Calibri"/>
              </a:rPr>
              <a:t>resist linear acceleration</a:t>
            </a:r>
            <a:r>
              <a:rPr lang="en-US" sz="2800" dirty="0">
                <a:cs typeface="Calibri"/>
              </a:rPr>
              <a:t>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b="1">
                <a:cs typeface="Calibri"/>
              </a:rPr>
              <a:t>Moment of Inertia</a:t>
            </a:r>
            <a:r>
              <a:rPr lang="en-US" sz="2800">
                <a:cs typeface="Calibri"/>
              </a:rPr>
              <a:t> is the equivalent for angular</a:t>
            </a:r>
            <a:r>
              <a:rPr lang="en-US" sz="2800" dirty="0">
                <a:cs typeface="Calibri"/>
              </a:rPr>
              <a:t> </a:t>
            </a:r>
            <a:r>
              <a:rPr lang="en-US" sz="2800">
                <a:cs typeface="Calibri"/>
              </a:rPr>
              <a:t>acceleration. It is sometimes called </a:t>
            </a:r>
            <a:r>
              <a:rPr lang="en-US" sz="2800" b="1">
                <a:cs typeface="Calibri"/>
              </a:rPr>
              <a:t>angular mass</a:t>
            </a:r>
            <a:r>
              <a:rPr lang="en-US" sz="2800">
                <a:cs typeface="Calibri"/>
              </a:rPr>
              <a:t>.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A large moment of inertia (symbol I) means it is difficult for an object to start rotating.</a:t>
            </a:r>
            <a:r>
              <a:rPr lang="en-US" sz="2800" dirty="0">
                <a:cs typeface="Calibri"/>
              </a:rPr>
              <a:t> 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Moment of Inertia</a:t>
            </a:r>
            <a:endParaRPr lang="en-US"/>
          </a:p>
        </p:txBody>
      </p:sp>
      <p:pic>
        <p:nvPicPr>
          <p:cNvPr id="3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50246C11-C548-478C-9274-EBE83C2A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649" y="5210014"/>
            <a:ext cx="25241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638029" cy="69634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 b="1">
                <a:cs typeface="Calibri"/>
              </a:rPr>
              <a:t>Linear momentum</a:t>
            </a:r>
            <a:r>
              <a:rPr lang="en-US" sz="2800">
                <a:cs typeface="Calibri"/>
              </a:rPr>
              <a:t> is the product of </a:t>
            </a:r>
            <a:r>
              <a:rPr lang="en-US" sz="2800" i="1">
                <a:cs typeface="Calibri"/>
              </a:rPr>
              <a:t>mass</a:t>
            </a:r>
            <a:r>
              <a:rPr lang="en-US" sz="2800">
                <a:cs typeface="Calibri"/>
              </a:rPr>
              <a:t> and </a:t>
            </a:r>
            <a:r>
              <a:rPr lang="en-US" sz="2800" i="1">
                <a:cs typeface="Calibri"/>
              </a:rPr>
              <a:t>velocity</a:t>
            </a:r>
            <a:r>
              <a:rPr lang="en-US" sz="2800">
                <a:cs typeface="Calibri"/>
              </a:rPr>
              <a:t>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b="1">
                <a:cs typeface="Calibri"/>
              </a:rPr>
              <a:t>Angular momentum</a:t>
            </a:r>
            <a:r>
              <a:rPr lang="en-US" sz="2800">
                <a:cs typeface="Calibri"/>
              </a:rPr>
              <a:t> is the product of </a:t>
            </a:r>
            <a:r>
              <a:rPr lang="en-US" sz="2800" i="1">
                <a:cs typeface="Calibri"/>
              </a:rPr>
              <a:t>moment of inertia</a:t>
            </a:r>
            <a:r>
              <a:rPr lang="en-US" sz="2800">
                <a:cs typeface="Calibri"/>
              </a:rPr>
              <a:t> and </a:t>
            </a:r>
            <a:r>
              <a:rPr lang="en-US" sz="2800" i="1">
                <a:cs typeface="Calibri"/>
              </a:rPr>
              <a:t>angular velocity</a:t>
            </a:r>
            <a:r>
              <a:rPr lang="en-US" sz="2800">
                <a:cs typeface="Calibri"/>
              </a:rPr>
              <a:t>.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Total angular momentum is given the symbol J. We will use this when talking about classical rotation, or about the angular momentum of actual molecules.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Orbital angular momentum is given the symbol l. We will use this when solving our model systems.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Angular Momentum</a:t>
            </a:r>
            <a:endParaRPr lang="en-US"/>
          </a:p>
        </p:txBody>
      </p:sp>
      <p:pic>
        <p:nvPicPr>
          <p:cNvPr id="6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9C95EF98-8CD7-418D-952A-1BE4D2F6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271" y="2101312"/>
            <a:ext cx="1504950" cy="3048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3C776BB-8C9A-41B1-B3CC-F20F4263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532" y="2953146"/>
            <a:ext cx="1371429" cy="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638029" cy="7394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The nomenclature surrounding angular momentum is a bit of a quagmire! See the table below: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J (non-italic) =  classical angular momentum</a:t>
            </a: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Upper case = </a:t>
            </a:r>
            <a:r>
              <a:rPr lang="en-US" sz="2800" dirty="0" err="1">
                <a:cs typeface="Calibri"/>
              </a:rPr>
              <a:t>quantised</a:t>
            </a:r>
            <a:r>
              <a:rPr lang="en-US" sz="2800" dirty="0">
                <a:cs typeface="Calibri"/>
              </a:rPr>
              <a:t>, many particles</a:t>
            </a: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Lower case = </a:t>
            </a:r>
            <a:r>
              <a:rPr lang="en-US" sz="2800" dirty="0" err="1">
                <a:cs typeface="Calibri"/>
              </a:rPr>
              <a:t>quantised</a:t>
            </a:r>
            <a:r>
              <a:rPr lang="en-US" sz="2800" dirty="0">
                <a:cs typeface="Calibri"/>
              </a:rPr>
              <a:t>, single particle</a:t>
            </a:r>
          </a:p>
          <a:p>
            <a:pPr marL="213995" indent="-213995">
              <a:buFont typeface="Arial"/>
              <a:buChar char="•"/>
            </a:pPr>
            <a:r>
              <a:rPr lang="en-US" sz="2800" i="1" dirty="0">
                <a:cs typeface="Calibri"/>
              </a:rPr>
              <a:t>J (italic) </a:t>
            </a:r>
            <a:r>
              <a:rPr lang="en-US" sz="2800" dirty="0">
                <a:cs typeface="Calibri"/>
              </a:rPr>
              <a:t>= total angular momentum (quantum)</a:t>
            </a: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L = orbital angular momentum</a:t>
            </a: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cs typeface="Calibri"/>
              </a:rPr>
              <a:t>S = spin angular momentum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cs typeface="Calibri"/>
              </a:rPr>
              <a:t>Nomenclature</a:t>
            </a:r>
            <a:endParaRPr lang="en-US" dirty="0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3D14BD-7F65-4DC1-B170-552ADC30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45" y="2497254"/>
            <a:ext cx="8496727" cy="16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638029" cy="69634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How do we physically represent angular momentum?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Larger bond distance = higher moment of inertia = larger angular momentum. 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Angular Momentum</a:t>
            </a:r>
            <a:endParaRPr lang="en-US"/>
          </a:p>
        </p:txBody>
      </p:sp>
      <p:pic>
        <p:nvPicPr>
          <p:cNvPr id="3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88C44C7-4759-4294-AB0E-747063C2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45" y="2134891"/>
            <a:ext cx="3208149" cy="3208149"/>
          </a:xfrm>
          <a:prstGeom prst="rect">
            <a:avLst/>
          </a:prstGeom>
        </p:spPr>
      </p:pic>
      <p:pic>
        <p:nvPicPr>
          <p:cNvPr id="7" name="Picture 7" descr="A picture containing object, indoor&#10;&#10;Description generated with high confidence">
            <a:extLst>
              <a:ext uri="{FF2B5EF4-FFF2-40B4-BE49-F238E27FC236}">
                <a16:creationId xmlns:a16="http://schemas.microsoft.com/office/drawing/2014/main" id="{57931A08-46A1-483B-B83A-54C1387A9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417" y="2134892"/>
            <a:ext cx="3246894" cy="32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9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976EC9-31F8-4427-AB45-DF6CEAF72417}"/>
              </a:ext>
            </a:extLst>
          </p:cNvPr>
          <p:cNvSpPr txBox="1"/>
          <p:nvPr/>
        </p:nvSpPr>
        <p:spPr>
          <a:xfrm>
            <a:off x="453023" y="1588992"/>
            <a:ext cx="8638029" cy="10841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What about different directions of rotation?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Different directions of rotation give opposite signs for the angular momentum. </a:t>
            </a: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>
                <a:cs typeface="Calibri"/>
              </a:rPr>
              <a:t>Can work out which is which using the </a:t>
            </a:r>
            <a:r>
              <a:rPr lang="en-US" sz="2800" b="1">
                <a:cs typeface="Calibri"/>
              </a:rPr>
              <a:t>right hand rule.</a:t>
            </a:r>
            <a:endParaRPr lang="en-US" sz="2800" b="1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DACE21-9539-464B-A97A-C220839B899F}"/>
              </a:ext>
            </a:extLst>
          </p:cNvPr>
          <p:cNvSpPr/>
          <p:nvPr/>
        </p:nvSpPr>
        <p:spPr>
          <a:xfrm>
            <a:off x="1483" y="-2237"/>
            <a:ext cx="9139685" cy="11171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516B2-8745-4AC7-B0ED-68056F83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9" y="163753"/>
            <a:ext cx="2552072" cy="678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D22AA7-BB3B-4124-BDF7-F0AF852A7C5F}"/>
              </a:ext>
            </a:extLst>
          </p:cNvPr>
          <p:cNvSpPr txBox="1"/>
          <p:nvPr/>
        </p:nvSpPr>
        <p:spPr>
          <a:xfrm>
            <a:off x="2777705" y="310065"/>
            <a:ext cx="5874588" cy="5309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cs typeface="Calibri"/>
              </a:rPr>
              <a:t>Angular Momentum</a:t>
            </a:r>
            <a:endParaRPr lang="en-US"/>
          </a:p>
        </p:txBody>
      </p:sp>
      <p:pic>
        <p:nvPicPr>
          <p:cNvPr id="3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A3EA4DC-6E95-4B26-BB29-92C049A2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74" y="2152757"/>
            <a:ext cx="5577155" cy="22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63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CH2200 Quantum Mechanics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2265</cp:revision>
  <dcterms:created xsi:type="dcterms:W3CDTF">2013-07-15T20:26:40Z</dcterms:created>
  <dcterms:modified xsi:type="dcterms:W3CDTF">2019-04-30T13:12:13Z</dcterms:modified>
</cp:coreProperties>
</file>